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embeddedFontLst>
    <p:embeddedFont>
      <p:font typeface="Malgun Gothic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Noto Sans Light" panose="020B04020405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mG+QIbJFv+aUPAOk55dVAyCRi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80" d="100"/>
          <a:sy n="80" d="100"/>
        </p:scale>
        <p:origin x="824" y="224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1.딥러닝 이미지분석 모델을 활용한 분리수거 앱 개발, 앱이름 알려줄게로 정함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3ca84463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c3ca844639_2_6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구현 예상도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- 1. 항목 별로 직접 들어가서 설명을 볼 수 있음.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- 2. 사진을 찍어서 버리려고 하는 쓰레기의 분류항목을 알 수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- 3. 검색 창에서 정보 열람 가능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- 4. 마이페이지 기능있음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- 5. 네비게이션 바는 마이페이지의 기능을 가져와서 사용성을 높여줌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c3ca844639_2_6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c3ca844639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c3ca844639_2_7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구현 예상도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- 1. 항목 별로 직접 들어가서 설명을 볼 수 있음.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- 2. 사진을 찍어서 버리려고 하는 쓰레기의 분류항목을 알 수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- 3. 검색 창에서 정보 열람 가능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- 4. 마이페이지 기능있음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- 5. 네비게이션 바는 마이페이지의 기능을 가져와서 사용성을 높여줌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c3ca844639_2_7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3ca84463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1c3ca844639_4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Cloud Platform 에서 제공하는 가상머신에 클라우드 서버를 만듦.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Docker위의 Docker image 형태로 서버를 구축하여 서버 재구축을 편리하게 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nginx와 Node.js로 서버를 동작시켜 이미지를 받아와 TensorFlow API에 넣어 결과값을 다시 클라이언트로 보내는 한편 mongoDB를 이용해 DB에 저장시켜 딥러닝 API의 학습 데이터로 사용해 점점 더 정확한 결과를 도출할 수 있도록 함.</a:t>
            </a:r>
            <a:endParaRPr/>
          </a:p>
        </p:txBody>
      </p:sp>
      <p:sp>
        <p:nvSpPr>
          <p:cNvPr id="260" name="Google Shape;260;g1c3ca844639_4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3c1f0ebd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1c3c1f0ebd0_0_3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구현 예상도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- 1. 항목 별로 직접 들어가서 설명을 볼 수 있음.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- 2. 사진을 찍어서 버리려고 하는 쓰레기의 분류항목을 알 수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- 3. 검색 창에서 정보 열람 가능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- 4. 마이페이지 기능있음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- 5. 네비게이션 바는 마이페이지의 기능을 가져와서 사용성을 높여줌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c3c1f0ebd0_0_3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 쓰레기 분리수거 방법은 다음 회의때 같이 진행하기로 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앞으로 이럴 계획이다~</a:t>
            </a:r>
            <a:endParaRPr/>
          </a:p>
        </p:txBody>
      </p:sp>
      <p:sp>
        <p:nvSpPr>
          <p:cNvPr id="281" name="Google Shape;281;p9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3ca844639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1c3ca844639_2_10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 쓰레기 분리수거 방법은 다음 회의때 같이 진행하기로 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앞으로 이럴 계획이다~</a:t>
            </a:r>
            <a:endParaRPr/>
          </a:p>
        </p:txBody>
      </p:sp>
      <p:sp>
        <p:nvSpPr>
          <p:cNvPr id="304" name="Google Shape;304;g1c3ca844639_2_10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제안서 발표 전에는 디스코드를 통해 회의를 진행했고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- 11월 2일에 만나서 대면으로 회의를 진행해 제안서 발표를 준비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- 11월 15일에 대면으로 회의를 진행해 조사한 기술 테스트 및 구현 기능 기획과 디자인 계획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다음 회의부터 깃허브를 이용할 예정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8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c3c1f0eb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1c3c1f0ebd0_0_5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제안서 발표 전에는 디스코드를 통해 회의를 진행했고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- 11월 2일에 만나서 대면으로 회의를 진행해 제안서 발표를 준비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- 11월 15일에 대면으로 회의를 진행해 조사한 기술 테스트 및 구현 기능 기획과 디자인 계획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다음 회의부터 깃허브를 이용할 예정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c3c1f0ebd0_0_5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c3c1f0ebd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1c3c1f0ebd0_0_6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제안서 발표 전에는 디스코드를 통해 회의를 진행했고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- 11월 2일에 만나서 대면으로 회의를 진행해 제안서 발표를 준비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- 11월 15일에 대면으로 회의를 진행해 조사한 기술 테스트 및 구현 기능 기획과 디자인 계획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다음 회의부터 깃허브를 이용할 예정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c3c1f0ebd0_0_6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3ca8446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1c3ca84463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제안서 발표 전에는 디스코드를 통해 회의를 진행했고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- 11월 2일에 만나서 대면으로 회의를 진행해 제안서 발표를 준비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- 11월 15일에 대면으로 회의를 진행해 조사한 기술 테스트 및 구현 기능 기획과 디자인 계획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다음 회의부터 깃허브를 이용할 예정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1c3ca84463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저번 제안서 발표를 진행하지 못했기에 이번에 제안서의 내용을 간단하게 설명하고 넘어감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쓰레기 배출량은 갈수록 늘어나고, 사람들의 분리수거에 대한 인식은 생각보다 높지않음 정도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분리배출 관련 앱을 만들기로 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c3c1f0ebd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1c3c1f0ebd0_0_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제안서 발표 전에는 디스코드를 통해 회의를 진행했고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- 11월 2일에 만나서 대면으로 회의를 진행해 제안서 발표를 준비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- 11월 15일에 대면으로 회의를 진행해 조사한 기술 테스트 및 구현 기능 기획과 디자인 계획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다음 회의부터 깃허브를 이용할 예정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c3c1f0ebd0_0_1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시장조사결과 여러 분리배출 앱들은 분류 항목별로만 정보 전달하는데에 치중이 되어있다.</a:t>
            </a:r>
            <a:endParaRPr/>
          </a:p>
        </p:txBody>
      </p:sp>
      <p:sp>
        <p:nvSpPr>
          <p:cNvPr id="118" name="Google Shape;118;p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쓰레기 분류 딥러닝 분석 모델을 깃허브에서 찾아냄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이 코드를 기반으로 임의 선택한 데이터를 직접 학습시켜보고 그 결과로 어떤 값을 도출해내는지 확인하였습니다</a:t>
            </a:r>
            <a:endParaRPr/>
          </a:p>
        </p:txBody>
      </p:sp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분리수거 기준을 결정하는데 지역별로 분리배출법이 다른 경우가 있었음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그래서 우리는 대구광역시 분리배출 기준으로 결정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구현 예상도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- 1. 항목 별로 직접 들어가서 설명을 볼 수 있음.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- 2. 사진을 찍어서 버리려고 하는 쓰레기의 분류항목을 알 수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- 3. 검색 창에서 정보 열람 가능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- 4. 마이페이지 기능있음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- 5. 네비게이션 바는 마이페이지의 기능을 가져와서 사용성을 높여줌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3ca84463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c3ca844639_0_13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구현 예상도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- 1. 항목 별로 직접 들어가서 설명을 볼 수 있음.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- 2. 사진을 찍어서 버리려고 하는 쓰레기의 분류항목을 알 수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- 3. 검색 창에서 정보 열람 가능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- 4. 마이페이지 기능있음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- 5. 네비게이션 바는 마이페이지의 기능을 가져와서 사용성을 높여줌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c3ca844639_0_13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c3c1f0ebd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1c3c1f0ebd0_4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구현 예상도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- 1. 항목 별로 직접 들어가서 설명을 볼 수 있음.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- 2. 사진을 찍어서 버리려고 하는 쓰레기의 분류항목을 알 수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- 3. 검색 창에서 정보 열람 가능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- 4. 마이페이지 기능있음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- 5. 네비게이션 바는 마이페이지의 기능을 가져와서 사용성을 높여줌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c3c1f0ebd0_4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c3ca844639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1c3ca844639_2_5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구현 예상도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- 1. 항목 별로 직접 들어가서 설명을 볼 수 있음.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- 2. 사진을 찍어서 버리려고 하는 쓰레기의 분류항목을 알 수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- 3. 검색 창에서 정보 열람 가능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- 4. 마이페이지 기능있음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- 5. 네비게이션 바는 마이페이지의 기능을 가져와서 사용성을 높여줌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c3ca844639_2_5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3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vTFUlpyOn6M" TargetMode="External"/><Relationship Id="rId4" Type="http://schemas.openxmlformats.org/officeDocument/2006/relationships/hyperlink" Target="https://github.com/723poil/moapp_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www.youtube.com/watch?v=RVG6aI8xHNk&amp;ab_channel=%EC%84%9C%EC%9A%B8%ED%99%98%EA%B2%BD%EC%97%B0%ED%95%A9" TargetMode="External"/><Relationship Id="rId4" Type="http://schemas.openxmlformats.org/officeDocument/2006/relationships/hyperlink" Target="https://www.dgs.go.kr/dgs/minwon/page.php?mnu_uid=110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8525" y="-1690850"/>
            <a:ext cx="19056523" cy="154998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204041" y="3722619"/>
            <a:ext cx="20816448" cy="213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알려줄게 - AI 분리배출 가이드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51876" y="792387"/>
            <a:ext cx="3526472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444444"/>
                </a:solidFill>
                <a:latin typeface="Noto Sans"/>
                <a:ea typeface="Noto Sans"/>
                <a:cs typeface="Noto Sans"/>
                <a:sym typeface="Noto Sans"/>
              </a:rPr>
              <a:t>모바일앱프로그래밍1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24440" y="8532238"/>
            <a:ext cx="3705938" cy="171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4444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권구완 2018116224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4444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박찬호 2018110250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4444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이상협 2017110051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4444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지현배 2020112665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6175" y="7069625"/>
            <a:ext cx="2719200" cy="27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1c3ca844639_2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54" y="123891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c3ca844639_2_64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05 구현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c3ca844639_2_64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c3ca844639_2_64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c3ca844639_2_64"/>
          <p:cNvSpPr txBox="1"/>
          <p:nvPr/>
        </p:nvSpPr>
        <p:spPr>
          <a:xfrm>
            <a:off x="989686" y="15218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4) 프래그먼트 전환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1c3ca844639_2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4775" y="2303125"/>
            <a:ext cx="3103300" cy="61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c3ca844639_2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2338" y="2308486"/>
            <a:ext cx="3103300" cy="614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c3ca844639_2_64"/>
          <p:cNvSpPr/>
          <p:nvPr/>
        </p:nvSpPr>
        <p:spPr>
          <a:xfrm>
            <a:off x="6025138" y="4987391"/>
            <a:ext cx="1215300" cy="78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1c3ca844639_2_64"/>
          <p:cNvSpPr/>
          <p:nvPr/>
        </p:nvSpPr>
        <p:spPr>
          <a:xfrm>
            <a:off x="11223513" y="4987379"/>
            <a:ext cx="1215300" cy="78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g1c3ca844639_2_64"/>
          <p:cNvPicPr preferRelativeResize="0"/>
          <p:nvPr/>
        </p:nvPicPr>
        <p:blipFill rotWithShape="1">
          <a:blip r:embed="rId6">
            <a:alphaModFix/>
          </a:blip>
          <a:srcRect b="5490"/>
          <a:stretch/>
        </p:blipFill>
        <p:spPr>
          <a:xfrm>
            <a:off x="1947875" y="2315975"/>
            <a:ext cx="3671405" cy="61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c3ca844639_2_64"/>
          <p:cNvSpPr/>
          <p:nvPr/>
        </p:nvSpPr>
        <p:spPr>
          <a:xfrm flipH="1">
            <a:off x="5700563" y="4987391"/>
            <a:ext cx="1215300" cy="78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c3ca844639_2_64"/>
          <p:cNvSpPr/>
          <p:nvPr/>
        </p:nvSpPr>
        <p:spPr>
          <a:xfrm flipH="1">
            <a:off x="10871588" y="4987379"/>
            <a:ext cx="1215300" cy="78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1c3ca844639_2_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54" y="123891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c3ca844639_2_73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05 구현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c3ca844639_2_73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c3ca844639_2_73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c3ca844639_2_73"/>
          <p:cNvSpPr txBox="1"/>
          <p:nvPr/>
        </p:nvSpPr>
        <p:spPr>
          <a:xfrm>
            <a:off x="989686" y="15218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5) 슬라이드 배너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1c3ca844639_2_73"/>
          <p:cNvSpPr/>
          <p:nvPr/>
        </p:nvSpPr>
        <p:spPr>
          <a:xfrm>
            <a:off x="5778200" y="4955179"/>
            <a:ext cx="1215300" cy="78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c3ca844639_2_73"/>
          <p:cNvSpPr/>
          <p:nvPr/>
        </p:nvSpPr>
        <p:spPr>
          <a:xfrm>
            <a:off x="11294500" y="4955179"/>
            <a:ext cx="1215300" cy="78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g1c3ca844639_2_73"/>
          <p:cNvPicPr preferRelativeResize="0"/>
          <p:nvPr/>
        </p:nvPicPr>
        <p:blipFill rotWithShape="1">
          <a:blip r:embed="rId4">
            <a:alphaModFix/>
          </a:blip>
          <a:srcRect b="4489"/>
          <a:stretch/>
        </p:blipFill>
        <p:spPr>
          <a:xfrm>
            <a:off x="1947875" y="2315975"/>
            <a:ext cx="3455225" cy="58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c3ca844639_2_73"/>
          <p:cNvPicPr preferRelativeResize="0"/>
          <p:nvPr/>
        </p:nvPicPr>
        <p:blipFill rotWithShape="1">
          <a:blip r:embed="rId5">
            <a:alphaModFix/>
          </a:blip>
          <a:srcRect b="5042"/>
          <a:stretch/>
        </p:blipFill>
        <p:spPr>
          <a:xfrm>
            <a:off x="7528275" y="2298350"/>
            <a:ext cx="3455224" cy="584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c3ca844639_2_73"/>
          <p:cNvPicPr preferRelativeResize="0"/>
          <p:nvPr/>
        </p:nvPicPr>
        <p:blipFill rotWithShape="1">
          <a:blip r:embed="rId6">
            <a:alphaModFix/>
          </a:blip>
          <a:srcRect b="6664"/>
          <a:stretch/>
        </p:blipFill>
        <p:spPr>
          <a:xfrm>
            <a:off x="12954800" y="2258300"/>
            <a:ext cx="3455224" cy="57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1c3ca844639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54" y="123891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c3ca844639_4_0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05 구현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c3ca844639_4_0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c3ca844639_4_0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c3ca844639_4_0"/>
          <p:cNvSpPr txBox="1"/>
          <p:nvPr/>
        </p:nvSpPr>
        <p:spPr>
          <a:xfrm>
            <a:off x="989686" y="15218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6) 백엔드 구성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1c3ca844639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186" y="1470363"/>
            <a:ext cx="9069150" cy="73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1c3c1f0ebd0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54" y="123891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c3c1f0ebd0_0_34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05 구현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c3c1f0ebd0_0_34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c3c1f0ebd0_0_34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g1c3c1f0ebd0_0_34"/>
          <p:cNvPicPr preferRelativeResize="0"/>
          <p:nvPr/>
        </p:nvPicPr>
        <p:blipFill rotWithShape="1">
          <a:blip r:embed="rId4">
            <a:alphaModFix/>
          </a:blip>
          <a:srcRect t="3428"/>
          <a:stretch/>
        </p:blipFill>
        <p:spPr>
          <a:xfrm>
            <a:off x="933450" y="1238900"/>
            <a:ext cx="16421100" cy="780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17" y="123826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9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06 향후 계획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9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"/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2514" y="1980730"/>
            <a:ext cx="3075850" cy="20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52300" y="1693675"/>
            <a:ext cx="3281050" cy="262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9"/>
          <p:cNvSpPr txBox="1"/>
          <p:nvPr/>
        </p:nvSpPr>
        <p:spPr>
          <a:xfrm>
            <a:off x="10287000" y="4263475"/>
            <a:ext cx="621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2-1) 폐 건전지, 가전제품 등 분류 품목 추가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 txBox="1"/>
          <p:nvPr/>
        </p:nvSpPr>
        <p:spPr>
          <a:xfrm>
            <a:off x="1367950" y="7494988"/>
            <a:ext cx="728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1) 최근 검색어 기능 추가 및 다양한 검색 기능 추가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p9"/>
          <p:cNvGrpSpPr/>
          <p:nvPr/>
        </p:nvGrpSpPr>
        <p:grpSpPr>
          <a:xfrm>
            <a:off x="11234000" y="4972202"/>
            <a:ext cx="4319010" cy="3011997"/>
            <a:chOff x="11234000" y="5113702"/>
            <a:chExt cx="4319010" cy="3011997"/>
          </a:xfrm>
        </p:grpSpPr>
        <p:pic>
          <p:nvPicPr>
            <p:cNvPr id="292" name="Google Shape;292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234000" y="5941815"/>
              <a:ext cx="1526374" cy="15263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3" name="Google Shape;293;p9"/>
            <p:cNvCxnSpPr/>
            <p:nvPr/>
          </p:nvCxnSpPr>
          <p:spPr>
            <a:xfrm rot="10800000" flipH="1">
              <a:off x="12873625" y="6322250"/>
              <a:ext cx="913800" cy="2832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94" name="Google Shape;294;p9"/>
            <p:cNvCxnSpPr/>
            <p:nvPr/>
          </p:nvCxnSpPr>
          <p:spPr>
            <a:xfrm>
              <a:off x="12850225" y="6893375"/>
              <a:ext cx="960600" cy="2574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295" name="Google Shape;295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004100" y="6828275"/>
              <a:ext cx="1297425" cy="129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3367123">
              <a:off x="14004099" y="5365187"/>
              <a:ext cx="1297425" cy="1297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9"/>
          <p:cNvSpPr txBox="1"/>
          <p:nvPr/>
        </p:nvSpPr>
        <p:spPr>
          <a:xfrm>
            <a:off x="10160350" y="8231225"/>
            <a:ext cx="621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2-2) 분류 품목의 세분화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p9"/>
          <p:cNvCxnSpPr>
            <a:stCxn id="283" idx="2"/>
            <a:endCxn id="283" idx="0"/>
          </p:cNvCxnSpPr>
          <p:nvPr/>
        </p:nvCxnSpPr>
        <p:spPr>
          <a:xfrm rot="10800000">
            <a:off x="9142857" y="1238152"/>
            <a:ext cx="0" cy="7809300"/>
          </a:xfrm>
          <a:prstGeom prst="straightConnector1">
            <a:avLst/>
          </a:prstGeom>
          <a:noFill/>
          <a:ln w="76200" cap="flat" cmpd="sng">
            <a:solidFill>
              <a:srgbClr val="78B58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9"/>
          <p:cNvCxnSpPr>
            <a:stCxn id="283" idx="3"/>
          </p:cNvCxnSpPr>
          <p:nvPr/>
        </p:nvCxnSpPr>
        <p:spPr>
          <a:xfrm rot="10800000">
            <a:off x="9183398" y="5142856"/>
            <a:ext cx="8166900" cy="0"/>
          </a:xfrm>
          <a:prstGeom prst="straightConnector1">
            <a:avLst/>
          </a:prstGeom>
          <a:noFill/>
          <a:ln w="76200" cap="flat" cmpd="sng">
            <a:solidFill>
              <a:srgbClr val="78B58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0" name="Google Shape;300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4925" y="2330312"/>
            <a:ext cx="5588243" cy="48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1c3ca844639_2_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17" y="123826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c3ca844639_2_106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06 향후 계획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c3ca844639_2_106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1c3ca844639_2_106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g1c3ca844639_2_106"/>
          <p:cNvGrpSpPr/>
          <p:nvPr/>
        </p:nvGrpSpPr>
        <p:grpSpPr>
          <a:xfrm>
            <a:off x="1293925" y="1519700"/>
            <a:ext cx="11279675" cy="5762600"/>
            <a:chOff x="1293925" y="2592150"/>
            <a:chExt cx="11279675" cy="5762600"/>
          </a:xfrm>
        </p:grpSpPr>
        <p:pic>
          <p:nvPicPr>
            <p:cNvPr id="311" name="Google Shape;311;g1c3ca844639_2_106"/>
            <p:cNvPicPr preferRelativeResize="0"/>
            <p:nvPr/>
          </p:nvPicPr>
          <p:blipFill rotWithShape="1">
            <a:blip r:embed="rId4">
              <a:alphaModFix/>
            </a:blip>
            <a:srcRect t="3074" r="1661" b="1149"/>
            <a:stretch/>
          </p:blipFill>
          <p:spPr>
            <a:xfrm>
              <a:off x="5756762" y="2664838"/>
              <a:ext cx="2957576" cy="565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g1c3ca844639_2_106"/>
            <p:cNvPicPr preferRelativeResize="0"/>
            <p:nvPr/>
          </p:nvPicPr>
          <p:blipFill rotWithShape="1">
            <a:blip r:embed="rId5">
              <a:alphaModFix/>
            </a:blip>
            <a:srcRect t="3772"/>
            <a:stretch/>
          </p:blipFill>
          <p:spPr>
            <a:xfrm>
              <a:off x="9565950" y="2630900"/>
              <a:ext cx="3007650" cy="572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g1c3ca844639_2_106"/>
            <p:cNvSpPr/>
            <p:nvPr/>
          </p:nvSpPr>
          <p:spPr>
            <a:xfrm>
              <a:off x="4935900" y="5151875"/>
              <a:ext cx="713100" cy="457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8B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g1c3ca844639_2_106"/>
            <p:cNvSpPr/>
            <p:nvPr/>
          </p:nvSpPr>
          <p:spPr>
            <a:xfrm>
              <a:off x="8783600" y="5151875"/>
              <a:ext cx="713100" cy="457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8B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5" name="Google Shape;315;g1c3ca844639_2_106"/>
            <p:cNvPicPr preferRelativeResize="0"/>
            <p:nvPr/>
          </p:nvPicPr>
          <p:blipFill rotWithShape="1">
            <a:blip r:embed="rId6">
              <a:alphaModFix/>
            </a:blip>
            <a:srcRect t="3772"/>
            <a:stretch/>
          </p:blipFill>
          <p:spPr>
            <a:xfrm>
              <a:off x="1293925" y="2592150"/>
              <a:ext cx="3576575" cy="5723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" name="Google Shape;316;g1c3ca844639_2_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1650" y="6036400"/>
            <a:ext cx="6457925" cy="25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c3ca844639_2_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17500" y="3861188"/>
            <a:ext cx="4332775" cy="18732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c3ca844639_2_106"/>
          <p:cNvSpPr/>
          <p:nvPr/>
        </p:nvSpPr>
        <p:spPr>
          <a:xfrm>
            <a:off x="11303000" y="4557963"/>
            <a:ext cx="479700" cy="479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9" name="Google Shape;319;g1c3ca844639_2_106"/>
          <p:cNvCxnSpPr>
            <a:stCxn id="318" idx="6"/>
            <a:endCxn id="317" idx="1"/>
          </p:cNvCxnSpPr>
          <p:nvPr/>
        </p:nvCxnSpPr>
        <p:spPr>
          <a:xfrm>
            <a:off x="11782700" y="4797813"/>
            <a:ext cx="1234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0" name="Google Shape;320;g1c3ca844639_2_106"/>
          <p:cNvSpPr/>
          <p:nvPr/>
        </p:nvSpPr>
        <p:spPr>
          <a:xfrm>
            <a:off x="13250336" y="4732853"/>
            <a:ext cx="2046000" cy="35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c3ca844639_2_106"/>
          <p:cNvSpPr txBox="1"/>
          <p:nvPr/>
        </p:nvSpPr>
        <p:spPr>
          <a:xfrm>
            <a:off x="9199625" y="7466788"/>
            <a:ext cx="728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3) 분류 실패한 사진들을 딥러닝 모델 학습에 재활용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52" y="123891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8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07 협업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8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8"/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 txBox="1"/>
          <p:nvPr/>
        </p:nvSpPr>
        <p:spPr>
          <a:xfrm>
            <a:off x="3889975" y="-1296650"/>
            <a:ext cx="2896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깃허브 (issue, pull request), sourcetree, figma, 프로세스 명세서 작성 내용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675" y="1310453"/>
            <a:ext cx="8450652" cy="53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8"/>
          <p:cNvPicPr preferRelativeResize="0"/>
          <p:nvPr/>
        </p:nvPicPr>
        <p:blipFill rotWithShape="1">
          <a:blip r:embed="rId5">
            <a:alphaModFix/>
          </a:blip>
          <a:srcRect l="8186" t="6047" r="8186" b="6047"/>
          <a:stretch/>
        </p:blipFill>
        <p:spPr>
          <a:xfrm>
            <a:off x="936550" y="1238900"/>
            <a:ext cx="989675" cy="10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8"/>
          <p:cNvSpPr txBox="1"/>
          <p:nvPr/>
        </p:nvSpPr>
        <p:spPr>
          <a:xfrm>
            <a:off x="9581450" y="3427425"/>
            <a:ext cx="7239000" cy="46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프로세스 명세서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0425" y="3889125"/>
            <a:ext cx="8201025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1c3c1f0ebd0_0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17" y="123826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c3c1f0ebd0_0_54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07 협업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1c3c1f0ebd0_0_54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1c3c1f0ebd0_0_54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1c3c1f0ebd0_0_54"/>
          <p:cNvSpPr txBox="1"/>
          <p:nvPr/>
        </p:nvSpPr>
        <p:spPr>
          <a:xfrm>
            <a:off x="3889975" y="-1296650"/>
            <a:ext cx="2896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깃허브 (issue, pull request), sourcetree, figma, 프로세스 명세서 작성 내용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1c3c1f0ebd0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950" y="1238250"/>
            <a:ext cx="15378099" cy="78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c3c1f0ebd0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425" y="1238250"/>
            <a:ext cx="1011900" cy="10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1c3c1f0ebd0_0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17" y="123826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c3c1f0ebd0_0_66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07 협업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1c3c1f0ebd0_0_66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1c3c1f0ebd0_0_66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c3c1f0ebd0_0_66"/>
          <p:cNvSpPr txBox="1"/>
          <p:nvPr/>
        </p:nvSpPr>
        <p:spPr>
          <a:xfrm>
            <a:off x="3889975" y="-1296650"/>
            <a:ext cx="2896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깃허브 (issue, pull request), sourcetree, figma, 프로세스 명세서 작성 내용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1c3c1f0ebd0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0621" y="2337650"/>
            <a:ext cx="7545424" cy="660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c3c1f0ebd0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425" y="1238242"/>
            <a:ext cx="10258668" cy="78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c3c1f0ebd0_0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425" y="1238251"/>
            <a:ext cx="1019525" cy="10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1c3ca84463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17" y="123826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c3ca844639_0_0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07 협업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1c3ca844639_0_0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1c3ca844639_0_0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1c3ca844639_0_0"/>
          <p:cNvSpPr txBox="1"/>
          <p:nvPr/>
        </p:nvSpPr>
        <p:spPr>
          <a:xfrm>
            <a:off x="3889975" y="-1296650"/>
            <a:ext cx="2896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깃허브 (issue, pull request), sourcetree, figma, 프로세스 명세서 작성 내용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1c3ca84463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825" y="1426025"/>
            <a:ext cx="2542200" cy="3389700"/>
          </a:xfrm>
          <a:prstGeom prst="roundRect">
            <a:avLst>
              <a:gd name="adj" fmla="val 671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2" name="Google Shape;372;g1c3ca84463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375" y="5111050"/>
            <a:ext cx="2542200" cy="3389700"/>
          </a:xfrm>
          <a:prstGeom prst="roundRect">
            <a:avLst>
              <a:gd name="adj" fmla="val 740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3" name="Google Shape;373;g1c3ca84463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3925" y="1404850"/>
            <a:ext cx="2542200" cy="3389700"/>
          </a:xfrm>
          <a:prstGeom prst="roundRect">
            <a:avLst>
              <a:gd name="adj" fmla="val 740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4" name="Google Shape;374;g1c3ca844639_0_0"/>
          <p:cNvPicPr preferRelativeResize="0"/>
          <p:nvPr/>
        </p:nvPicPr>
        <p:blipFill rotWithShape="1">
          <a:blip r:embed="rId7">
            <a:alphaModFix/>
          </a:blip>
          <a:srcRect l="23656" r="23656" b="6331"/>
          <a:stretch/>
        </p:blipFill>
        <p:spPr>
          <a:xfrm>
            <a:off x="9279010" y="5111050"/>
            <a:ext cx="2542200" cy="3389700"/>
          </a:xfrm>
          <a:prstGeom prst="roundRect">
            <a:avLst>
              <a:gd name="adj" fmla="val 650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g1c3ca844639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46861" y="5113769"/>
            <a:ext cx="2542200" cy="3389700"/>
          </a:xfrm>
          <a:prstGeom prst="roundRect">
            <a:avLst>
              <a:gd name="adj" fmla="val 695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6" name="Google Shape;376;g1c3ca844639_0_0"/>
          <p:cNvPicPr preferRelativeResize="0"/>
          <p:nvPr/>
        </p:nvPicPr>
        <p:blipFill rotWithShape="1">
          <a:blip r:embed="rId9">
            <a:alphaModFix/>
          </a:blip>
          <a:srcRect l="3577" r="41468" b="2305"/>
          <a:stretch/>
        </p:blipFill>
        <p:spPr>
          <a:xfrm>
            <a:off x="11849686" y="1409100"/>
            <a:ext cx="2542200" cy="3389700"/>
          </a:xfrm>
          <a:prstGeom prst="roundRect">
            <a:avLst>
              <a:gd name="adj" fmla="val 650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77" name="Google Shape;377;g1c3ca844639_0_0"/>
          <p:cNvCxnSpPr>
            <a:stCxn id="371" idx="2"/>
          </p:cNvCxnSpPr>
          <p:nvPr/>
        </p:nvCxnSpPr>
        <p:spPr>
          <a:xfrm>
            <a:off x="2790925" y="4815725"/>
            <a:ext cx="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g1c3ca844639_0_0"/>
          <p:cNvSpPr/>
          <p:nvPr/>
        </p:nvSpPr>
        <p:spPr>
          <a:xfrm>
            <a:off x="2709336" y="5068700"/>
            <a:ext cx="169200" cy="169200"/>
          </a:xfrm>
          <a:prstGeom prst="ellipse">
            <a:avLst/>
          </a:prstGeom>
          <a:solidFill>
            <a:srgbClr val="78B5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9" name="Google Shape;379;g1c3ca844639_0_0"/>
          <p:cNvCxnSpPr/>
          <p:nvPr/>
        </p:nvCxnSpPr>
        <p:spPr>
          <a:xfrm>
            <a:off x="7969875" y="4815725"/>
            <a:ext cx="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g1c3ca844639_0_0"/>
          <p:cNvSpPr/>
          <p:nvPr/>
        </p:nvSpPr>
        <p:spPr>
          <a:xfrm>
            <a:off x="7888286" y="5068700"/>
            <a:ext cx="169200" cy="169200"/>
          </a:xfrm>
          <a:prstGeom prst="ellipse">
            <a:avLst/>
          </a:prstGeom>
          <a:solidFill>
            <a:srgbClr val="78B5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1" name="Google Shape;381;g1c3ca844639_0_0"/>
          <p:cNvCxnSpPr/>
          <p:nvPr/>
        </p:nvCxnSpPr>
        <p:spPr>
          <a:xfrm>
            <a:off x="13123975" y="4824213"/>
            <a:ext cx="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g1c3ca844639_0_0"/>
          <p:cNvSpPr/>
          <p:nvPr/>
        </p:nvSpPr>
        <p:spPr>
          <a:xfrm>
            <a:off x="13042386" y="5077188"/>
            <a:ext cx="169200" cy="169200"/>
          </a:xfrm>
          <a:prstGeom prst="ellipse">
            <a:avLst/>
          </a:prstGeom>
          <a:solidFill>
            <a:srgbClr val="78B5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3" name="Google Shape;383;g1c3ca844639_0_0"/>
          <p:cNvCxnSpPr/>
          <p:nvPr/>
        </p:nvCxnSpPr>
        <p:spPr>
          <a:xfrm rot="10800000">
            <a:off x="5386422" y="4762150"/>
            <a:ext cx="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g1c3ca844639_0_0"/>
          <p:cNvSpPr/>
          <p:nvPr/>
        </p:nvSpPr>
        <p:spPr>
          <a:xfrm rot="10800000">
            <a:off x="5298811" y="4688875"/>
            <a:ext cx="169200" cy="169200"/>
          </a:xfrm>
          <a:prstGeom prst="ellipse">
            <a:avLst/>
          </a:prstGeom>
          <a:solidFill>
            <a:srgbClr val="78B5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5" name="Google Shape;385;g1c3ca844639_0_0"/>
          <p:cNvCxnSpPr/>
          <p:nvPr/>
        </p:nvCxnSpPr>
        <p:spPr>
          <a:xfrm rot="10800000">
            <a:off x="15719472" y="4762150"/>
            <a:ext cx="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g1c3ca844639_0_0"/>
          <p:cNvSpPr/>
          <p:nvPr/>
        </p:nvSpPr>
        <p:spPr>
          <a:xfrm rot="10800000">
            <a:off x="15631861" y="4688875"/>
            <a:ext cx="169200" cy="169200"/>
          </a:xfrm>
          <a:prstGeom prst="ellipse">
            <a:avLst/>
          </a:prstGeom>
          <a:solidFill>
            <a:srgbClr val="78B5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7" name="Google Shape;387;g1c3ca844639_0_0"/>
          <p:cNvCxnSpPr/>
          <p:nvPr/>
        </p:nvCxnSpPr>
        <p:spPr>
          <a:xfrm rot="10800000">
            <a:off x="10552947" y="4762150"/>
            <a:ext cx="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g1c3ca844639_0_0"/>
          <p:cNvSpPr/>
          <p:nvPr/>
        </p:nvSpPr>
        <p:spPr>
          <a:xfrm rot="10800000">
            <a:off x="10465336" y="4688875"/>
            <a:ext cx="169200" cy="169200"/>
          </a:xfrm>
          <a:prstGeom prst="ellipse">
            <a:avLst/>
          </a:prstGeom>
          <a:solidFill>
            <a:srgbClr val="78B5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1c3ca844639_0_0"/>
          <p:cNvSpPr txBox="1"/>
          <p:nvPr/>
        </p:nvSpPr>
        <p:spPr>
          <a:xfrm>
            <a:off x="2123575" y="5237900"/>
            <a:ext cx="134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2022.11.02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1c3ca844639_0_0"/>
          <p:cNvSpPr txBox="1"/>
          <p:nvPr/>
        </p:nvSpPr>
        <p:spPr>
          <a:xfrm>
            <a:off x="7274675" y="5237900"/>
            <a:ext cx="134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2022.11.25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1c3ca844639_0_0"/>
          <p:cNvSpPr txBox="1"/>
          <p:nvPr/>
        </p:nvSpPr>
        <p:spPr>
          <a:xfrm>
            <a:off x="12456625" y="5237900"/>
            <a:ext cx="134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2022.12.19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1c3ca844639_0_0"/>
          <p:cNvSpPr txBox="1"/>
          <p:nvPr/>
        </p:nvSpPr>
        <p:spPr>
          <a:xfrm>
            <a:off x="4697625" y="4227175"/>
            <a:ext cx="134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2022.11.15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1c3ca844639_0_0"/>
          <p:cNvSpPr txBox="1"/>
          <p:nvPr/>
        </p:nvSpPr>
        <p:spPr>
          <a:xfrm>
            <a:off x="9851725" y="4227175"/>
            <a:ext cx="134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2022.12.16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1c3ca844639_0_0"/>
          <p:cNvSpPr txBox="1"/>
          <p:nvPr/>
        </p:nvSpPr>
        <p:spPr>
          <a:xfrm>
            <a:off x="15049125" y="4227175"/>
            <a:ext cx="134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2022.12.20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" name="Google Shape;395;g1c3ca844639_0_0"/>
          <p:cNvGrpSpPr/>
          <p:nvPr/>
        </p:nvGrpSpPr>
        <p:grpSpPr>
          <a:xfrm>
            <a:off x="1590775" y="5699600"/>
            <a:ext cx="2406300" cy="4713000"/>
            <a:chOff x="1590775" y="5699600"/>
            <a:chExt cx="2406300" cy="4713000"/>
          </a:xfrm>
        </p:grpSpPr>
        <p:sp>
          <p:nvSpPr>
            <p:cNvPr id="396" name="Google Shape;396;g1c3ca844639_0_0"/>
            <p:cNvSpPr/>
            <p:nvPr/>
          </p:nvSpPr>
          <p:spPr>
            <a:xfrm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g1c3ca844639_0_0"/>
            <p:cNvSpPr/>
            <p:nvPr/>
          </p:nvSpPr>
          <p:spPr>
            <a:xfrm flipH="1"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g1c3ca844639_0_0"/>
          <p:cNvGrpSpPr/>
          <p:nvPr/>
        </p:nvGrpSpPr>
        <p:grpSpPr>
          <a:xfrm>
            <a:off x="6756638" y="5699600"/>
            <a:ext cx="2406300" cy="4713000"/>
            <a:chOff x="1590775" y="5699600"/>
            <a:chExt cx="2406300" cy="4713000"/>
          </a:xfrm>
        </p:grpSpPr>
        <p:sp>
          <p:nvSpPr>
            <p:cNvPr id="399" name="Google Shape;399;g1c3ca844639_0_0"/>
            <p:cNvSpPr/>
            <p:nvPr/>
          </p:nvSpPr>
          <p:spPr>
            <a:xfrm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g1c3ca844639_0_0"/>
            <p:cNvSpPr/>
            <p:nvPr/>
          </p:nvSpPr>
          <p:spPr>
            <a:xfrm flipH="1"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g1c3ca844639_0_0"/>
          <p:cNvGrpSpPr/>
          <p:nvPr/>
        </p:nvGrpSpPr>
        <p:grpSpPr>
          <a:xfrm>
            <a:off x="11930875" y="5699600"/>
            <a:ext cx="2406300" cy="4713000"/>
            <a:chOff x="1590775" y="5699600"/>
            <a:chExt cx="2406300" cy="4713000"/>
          </a:xfrm>
        </p:grpSpPr>
        <p:sp>
          <p:nvSpPr>
            <p:cNvPr id="402" name="Google Shape;402;g1c3ca844639_0_0"/>
            <p:cNvSpPr/>
            <p:nvPr/>
          </p:nvSpPr>
          <p:spPr>
            <a:xfrm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g1c3ca844639_0_0"/>
            <p:cNvSpPr/>
            <p:nvPr/>
          </p:nvSpPr>
          <p:spPr>
            <a:xfrm flipH="1"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g1c3ca844639_0_0"/>
          <p:cNvGrpSpPr/>
          <p:nvPr/>
        </p:nvGrpSpPr>
        <p:grpSpPr>
          <a:xfrm rot="10800000" flipH="1">
            <a:off x="4164825" y="-465350"/>
            <a:ext cx="2406300" cy="4713000"/>
            <a:chOff x="1590775" y="5699600"/>
            <a:chExt cx="2406300" cy="4713000"/>
          </a:xfrm>
        </p:grpSpPr>
        <p:sp>
          <p:nvSpPr>
            <p:cNvPr id="405" name="Google Shape;405;g1c3ca844639_0_0"/>
            <p:cNvSpPr/>
            <p:nvPr/>
          </p:nvSpPr>
          <p:spPr>
            <a:xfrm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g1c3ca844639_0_0"/>
            <p:cNvSpPr/>
            <p:nvPr/>
          </p:nvSpPr>
          <p:spPr>
            <a:xfrm flipH="1"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g1c3ca844639_0_0"/>
          <p:cNvGrpSpPr/>
          <p:nvPr/>
        </p:nvGrpSpPr>
        <p:grpSpPr>
          <a:xfrm rot="10800000" flipH="1">
            <a:off x="9329750" y="-465350"/>
            <a:ext cx="2406300" cy="4713000"/>
            <a:chOff x="1590775" y="5699600"/>
            <a:chExt cx="2406300" cy="4713000"/>
          </a:xfrm>
        </p:grpSpPr>
        <p:sp>
          <p:nvSpPr>
            <p:cNvPr id="408" name="Google Shape;408;g1c3ca844639_0_0"/>
            <p:cNvSpPr/>
            <p:nvPr/>
          </p:nvSpPr>
          <p:spPr>
            <a:xfrm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g1c3ca844639_0_0"/>
            <p:cNvSpPr/>
            <p:nvPr/>
          </p:nvSpPr>
          <p:spPr>
            <a:xfrm flipH="1"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g1c3ca844639_0_0"/>
          <p:cNvGrpSpPr/>
          <p:nvPr/>
        </p:nvGrpSpPr>
        <p:grpSpPr>
          <a:xfrm rot="10800000" flipH="1">
            <a:off x="14582750" y="-465350"/>
            <a:ext cx="2406300" cy="4713000"/>
            <a:chOff x="1590775" y="5699600"/>
            <a:chExt cx="2406300" cy="4713000"/>
          </a:xfrm>
        </p:grpSpPr>
        <p:sp>
          <p:nvSpPr>
            <p:cNvPr id="411" name="Google Shape;411;g1c3ca844639_0_0"/>
            <p:cNvSpPr/>
            <p:nvPr/>
          </p:nvSpPr>
          <p:spPr>
            <a:xfrm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g1c3ca844639_0_0"/>
            <p:cNvSpPr/>
            <p:nvPr/>
          </p:nvSpPr>
          <p:spPr>
            <a:xfrm flipH="1">
              <a:off x="1590775" y="5699600"/>
              <a:ext cx="2406300" cy="4713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78B5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g1c3ca844639_0_0"/>
          <p:cNvSpPr txBox="1"/>
          <p:nvPr/>
        </p:nvSpPr>
        <p:spPr>
          <a:xfrm>
            <a:off x="1989675" y="6462900"/>
            <a:ext cx="165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주제 선정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제안서 발표 준비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c3ca844639_0_0"/>
          <p:cNvSpPr txBox="1"/>
          <p:nvPr/>
        </p:nvSpPr>
        <p:spPr>
          <a:xfrm>
            <a:off x="4542525" y="2960525"/>
            <a:ext cx="165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기능확립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중간 발표 준비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1c3ca844639_0_0"/>
          <p:cNvSpPr txBox="1"/>
          <p:nvPr/>
        </p:nvSpPr>
        <p:spPr>
          <a:xfrm>
            <a:off x="7134338" y="6462900"/>
            <a:ext cx="165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서버 구축 및 배포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카메라 ui 작업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c3ca844639_0_0"/>
          <p:cNvSpPr txBox="1"/>
          <p:nvPr/>
        </p:nvSpPr>
        <p:spPr>
          <a:xfrm>
            <a:off x="9707450" y="2960525"/>
            <a:ext cx="165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retrofit2 모듈 사용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api 통신 확인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c3ca844639_0_0"/>
          <p:cNvSpPr txBox="1"/>
          <p:nvPr/>
        </p:nvSpPr>
        <p:spPr>
          <a:xfrm>
            <a:off x="12308563" y="6462900"/>
            <a:ext cx="165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에러 관련 문제 해결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필수 기능 작업 완료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1c3ca844639_0_0"/>
          <p:cNvSpPr txBox="1"/>
          <p:nvPr/>
        </p:nvSpPr>
        <p:spPr>
          <a:xfrm>
            <a:off x="14960450" y="2960525"/>
            <a:ext cx="165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기능 구체화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문서 작성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01 팀원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5367" y="1555172"/>
            <a:ext cx="16414881" cy="78091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" name="Google Shape;105;p2"/>
          <p:cNvSpPr/>
          <p:nvPr/>
        </p:nvSpPr>
        <p:spPr>
          <a:xfrm>
            <a:off x="4337400" y="3903746"/>
            <a:ext cx="4782600" cy="12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5486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</a:t>
            </a:r>
            <a:r>
              <a:rPr lang="en-US" sz="2300" b="1"/>
              <a:t>서버 구축 및 딥러닝 모델 탐색</a:t>
            </a:r>
            <a:endParaRPr sz="2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 프론트엔드</a:t>
            </a:r>
            <a:endParaRPr sz="2300" b="1"/>
          </a:p>
        </p:txBody>
      </p:sp>
      <p:cxnSp>
        <p:nvCxnSpPr>
          <p:cNvPr id="106" name="Google Shape;106;p2"/>
          <p:cNvCxnSpPr/>
          <p:nvPr/>
        </p:nvCxnSpPr>
        <p:spPr>
          <a:xfrm>
            <a:off x="9462813" y="2058075"/>
            <a:ext cx="0" cy="680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2"/>
          <p:cNvCxnSpPr/>
          <p:nvPr/>
        </p:nvCxnSpPr>
        <p:spPr>
          <a:xfrm>
            <a:off x="2070213" y="5459775"/>
            <a:ext cx="1478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2"/>
          <p:cNvSpPr/>
          <p:nvPr/>
        </p:nvSpPr>
        <p:spPr>
          <a:xfrm>
            <a:off x="3316000" y="2834313"/>
            <a:ext cx="1785000" cy="1785000"/>
          </a:xfrm>
          <a:prstGeom prst="ellipse">
            <a:avLst/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이상협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9805654" y="3903748"/>
            <a:ext cx="4782600" cy="12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프론트엔드</a:t>
            </a:r>
            <a:endParaRPr sz="23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검색, 정보 소개 관련 기능 구현</a:t>
            </a:r>
            <a:endParaRPr sz="2300" b="1"/>
          </a:p>
        </p:txBody>
      </p:sp>
      <p:sp>
        <p:nvSpPr>
          <p:cNvPr id="110" name="Google Shape;110;p2"/>
          <p:cNvSpPr/>
          <p:nvPr/>
        </p:nvSpPr>
        <p:spPr>
          <a:xfrm>
            <a:off x="13641404" y="2761215"/>
            <a:ext cx="1785000" cy="1785000"/>
          </a:xfrm>
          <a:prstGeom prst="ellipse">
            <a:avLst/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박찬호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4337400" y="5753696"/>
            <a:ext cx="4782600" cy="12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프론트엔드</a:t>
            </a:r>
            <a:endParaRPr sz="23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UI, 배너, 와이어프레임</a:t>
            </a:r>
            <a:endParaRPr sz="2300" b="1"/>
          </a:p>
        </p:txBody>
      </p:sp>
      <p:sp>
        <p:nvSpPr>
          <p:cNvPr id="112" name="Google Shape;112;p2"/>
          <p:cNvSpPr/>
          <p:nvPr/>
        </p:nvSpPr>
        <p:spPr>
          <a:xfrm>
            <a:off x="3316000" y="6275013"/>
            <a:ext cx="1785000" cy="1785000"/>
          </a:xfrm>
          <a:prstGeom prst="ellipse">
            <a:avLst/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지현배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9805650" y="5753696"/>
            <a:ext cx="4782600" cy="12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서버 구축</a:t>
            </a:r>
            <a:endParaRPr sz="23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데이터베이스 구축</a:t>
            </a:r>
            <a:endParaRPr sz="2300" b="1"/>
          </a:p>
        </p:txBody>
      </p:sp>
      <p:sp>
        <p:nvSpPr>
          <p:cNvPr id="114" name="Google Shape;114;p2"/>
          <p:cNvSpPr/>
          <p:nvPr/>
        </p:nvSpPr>
        <p:spPr>
          <a:xfrm>
            <a:off x="13641400" y="6275013"/>
            <a:ext cx="1785000" cy="1785000"/>
          </a:xfrm>
          <a:prstGeom prst="ellipse">
            <a:avLst/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권구완</a:t>
            </a:r>
            <a:endParaRPr sz="2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g1c3c1f0ebd0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17" y="123826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c3c1f0ebd0_0_16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08 데모 영상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1c3c1f0ebd0_0_16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1c3c1f0ebd0_0_16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1c3c1f0ebd0_0_16">
            <a:hlinkClick r:id="rId4"/>
          </p:cNvPr>
          <p:cNvSpPr txBox="1"/>
          <p:nvPr/>
        </p:nvSpPr>
        <p:spPr>
          <a:xfrm>
            <a:off x="5342468" y="6053964"/>
            <a:ext cx="8440118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깃허브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링크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(https://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/723poil/moapp_1)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1c3c1f0ebd0_0_16">
            <a:hlinkClick r:id="rId5"/>
          </p:cNvPr>
          <p:cNvSpPr txBox="1"/>
          <p:nvPr/>
        </p:nvSpPr>
        <p:spPr>
          <a:xfrm>
            <a:off x="5342468" y="3353732"/>
            <a:ext cx="9223764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유튜브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링크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(https://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www.youtube.com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watch?v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=vTFUlpyOn6M)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616" y="1471739"/>
            <a:ext cx="18285714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0"/>
          <p:cNvSpPr txBox="1"/>
          <p:nvPr/>
        </p:nvSpPr>
        <p:spPr>
          <a:xfrm>
            <a:off x="5150928" y="3284210"/>
            <a:ext cx="12232929" cy="287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0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0"/>
          <p:cNvSpPr txBox="1"/>
          <p:nvPr/>
        </p:nvSpPr>
        <p:spPr>
          <a:xfrm>
            <a:off x="951876" y="792387"/>
            <a:ext cx="3526472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444444"/>
                </a:solidFill>
                <a:latin typeface="Noto Sans"/>
                <a:ea typeface="Noto Sans"/>
                <a:cs typeface="Noto Sans"/>
                <a:sym typeface="Noto Sans"/>
              </a:rPr>
              <a:t>모바일앱프로그래밍1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02 시장 조사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17" y="1238260"/>
            <a:ext cx="16414881" cy="780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0871" y="1480991"/>
            <a:ext cx="802200" cy="8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1315" y="1480991"/>
            <a:ext cx="802200" cy="8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66481" y="1480991"/>
            <a:ext cx="802200" cy="8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2701720" y="5135714"/>
            <a:ext cx="7326090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8568981" y="5135714"/>
            <a:ext cx="7326090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664463" y="2057143"/>
            <a:ext cx="2850000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82537" y="2057143"/>
            <a:ext cx="3471429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5575" y="2057143"/>
            <a:ext cx="3469694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11287" y="1435277"/>
            <a:ext cx="1821740" cy="47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48248" y="1446706"/>
            <a:ext cx="950873" cy="45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630191" y="1446706"/>
            <a:ext cx="950873" cy="454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17" y="123826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03 기술 조사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822" y="4984290"/>
            <a:ext cx="10735446" cy="47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https://github.com/cardstdani/WasteClassificationNeuralNetwork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5598" y="2660675"/>
            <a:ext cx="6171429" cy="229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70516" y="3851020"/>
            <a:ext cx="6171429" cy="468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5306" y="3307548"/>
            <a:ext cx="997889" cy="99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6647" y="5532468"/>
            <a:ext cx="2360380" cy="200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1223372" y="2065401"/>
            <a:ext cx="8001910" cy="64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쓰레기 분류 딥러닝 분석 모델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9309491" y="3084124"/>
            <a:ext cx="8001910" cy="64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분석 모델 테스트 결과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1582400" y="3851020"/>
            <a:ext cx="4659545" cy="45441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17" y="1238260"/>
            <a:ext cx="16414881" cy="780919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/>
        </p:nvSpPr>
        <p:spPr>
          <a:xfrm>
            <a:off x="989686" y="576593"/>
            <a:ext cx="1279297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04 분리배출 기준 결정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7669433" y="7513031"/>
            <a:ext cx="1073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4"/>
              </a:rPr>
              <a:t>https://www.dgs.go.kr/dgs/minwon/page.php?mnu_uid=11027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-689589" y="6955902"/>
            <a:ext cx="1073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5"/>
              </a:rPr>
              <a:t>https://www.youtube.com/watch?v=RVG6aI8xHNk&amp;ab_channel=%EC%84%9C%EC%9A%B8%ED%99%98%EA%B2%BD%EC%97%B0%ED%95%A9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5867" y="3430630"/>
            <a:ext cx="6171429" cy="346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7767" y="3362878"/>
            <a:ext cx="6598778" cy="403015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 txBox="1"/>
          <p:nvPr/>
        </p:nvSpPr>
        <p:spPr>
          <a:xfrm>
            <a:off x="540626" y="2726199"/>
            <a:ext cx="8001910" cy="64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지역별로 분리배출법이 다른 경우가 있음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9315715" y="2782438"/>
            <a:ext cx="74428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대구광역시를 분리배출 기준으로 결정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8537521" y="4528671"/>
            <a:ext cx="571218" cy="182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17" y="123826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05 구현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989686" y="15218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1) 이미지 분석을 활용한  분류 기능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7"/>
          <p:cNvGrpSpPr/>
          <p:nvPr/>
        </p:nvGrpSpPr>
        <p:grpSpPr>
          <a:xfrm>
            <a:off x="1293925" y="2592150"/>
            <a:ext cx="15131225" cy="5762623"/>
            <a:chOff x="1293925" y="2592150"/>
            <a:chExt cx="15131225" cy="5762623"/>
          </a:xfrm>
        </p:grpSpPr>
        <p:pic>
          <p:nvPicPr>
            <p:cNvPr id="179" name="Google Shape;179;p7"/>
            <p:cNvPicPr preferRelativeResize="0"/>
            <p:nvPr/>
          </p:nvPicPr>
          <p:blipFill rotWithShape="1">
            <a:blip r:embed="rId4">
              <a:alphaModFix/>
            </a:blip>
            <a:srcRect t="3074" r="1661" b="1149"/>
            <a:stretch/>
          </p:blipFill>
          <p:spPr>
            <a:xfrm>
              <a:off x="5756762" y="2664838"/>
              <a:ext cx="2957576" cy="565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7"/>
            <p:cNvPicPr preferRelativeResize="0"/>
            <p:nvPr/>
          </p:nvPicPr>
          <p:blipFill rotWithShape="1">
            <a:blip r:embed="rId5">
              <a:alphaModFix/>
            </a:blip>
            <a:srcRect t="3772"/>
            <a:stretch/>
          </p:blipFill>
          <p:spPr>
            <a:xfrm>
              <a:off x="9565950" y="2630900"/>
              <a:ext cx="3007650" cy="57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7"/>
            <p:cNvPicPr preferRelativeResize="0"/>
            <p:nvPr/>
          </p:nvPicPr>
          <p:blipFill rotWithShape="1">
            <a:blip r:embed="rId6">
              <a:alphaModFix/>
            </a:blip>
            <a:srcRect t="3772"/>
            <a:stretch/>
          </p:blipFill>
          <p:spPr>
            <a:xfrm>
              <a:off x="13417500" y="2630925"/>
              <a:ext cx="3007650" cy="572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7"/>
            <p:cNvSpPr/>
            <p:nvPr/>
          </p:nvSpPr>
          <p:spPr>
            <a:xfrm>
              <a:off x="4935900" y="5151875"/>
              <a:ext cx="713100" cy="457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8B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8783600" y="5151875"/>
              <a:ext cx="713100" cy="457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8B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2704400" y="5151875"/>
              <a:ext cx="713100" cy="457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8B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5" name="Google Shape;185;p7"/>
            <p:cNvPicPr preferRelativeResize="0"/>
            <p:nvPr/>
          </p:nvPicPr>
          <p:blipFill rotWithShape="1">
            <a:blip r:embed="rId7">
              <a:alphaModFix/>
            </a:blip>
            <a:srcRect t="3772"/>
            <a:stretch/>
          </p:blipFill>
          <p:spPr>
            <a:xfrm>
              <a:off x="1293925" y="2592150"/>
              <a:ext cx="3576575" cy="5723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1c3ca844639_0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17" y="123826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c3ca844639_0_131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05 구현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c3ca844639_0_131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1c3ca844639_0_131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c3ca844639_0_131"/>
          <p:cNvSpPr txBox="1"/>
          <p:nvPr/>
        </p:nvSpPr>
        <p:spPr>
          <a:xfrm>
            <a:off x="989686" y="15218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1) 이미지 분석을 활용한  분류 기능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1c3ca844639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3688" y="2905334"/>
            <a:ext cx="14978349" cy="42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1c3c1f0ebd0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54" y="123891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c3c1f0ebd0_4_0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05 구현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c3c1f0ebd0_4_0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c3c1f0ebd0_4_0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c3c1f0ebd0_4_0"/>
          <p:cNvSpPr txBox="1"/>
          <p:nvPr/>
        </p:nvSpPr>
        <p:spPr>
          <a:xfrm>
            <a:off x="989686" y="15218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2) 스플래시 화면 활용 메인 화면 로딩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1c3c1f0ebd0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138" y="2373675"/>
            <a:ext cx="3007650" cy="617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c3c1f0ebd0_4_0"/>
          <p:cNvSpPr/>
          <p:nvPr/>
        </p:nvSpPr>
        <p:spPr>
          <a:xfrm>
            <a:off x="8390550" y="5006750"/>
            <a:ext cx="1411200" cy="90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g1c3c1f0ebd0_4_0"/>
          <p:cNvPicPr preferRelativeResize="0"/>
          <p:nvPr/>
        </p:nvPicPr>
        <p:blipFill rotWithShape="1">
          <a:blip r:embed="rId5">
            <a:alphaModFix/>
          </a:blip>
          <a:srcRect b="5846"/>
          <a:stretch/>
        </p:blipFill>
        <p:spPr>
          <a:xfrm>
            <a:off x="11118250" y="2271650"/>
            <a:ext cx="3703688" cy="617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1c3ca844639_2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54" y="1238910"/>
            <a:ext cx="16414881" cy="78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c3ca844639_2_52"/>
          <p:cNvSpPr txBox="1"/>
          <p:nvPr/>
        </p:nvSpPr>
        <p:spPr>
          <a:xfrm>
            <a:off x="989686" y="5765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05 구현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c3ca844639_2_52"/>
          <p:cNvSpPr txBox="1"/>
          <p:nvPr/>
        </p:nvSpPr>
        <p:spPr>
          <a:xfrm>
            <a:off x="15759048" y="792387"/>
            <a:ext cx="240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c3ca844639_2_52"/>
          <p:cNvSpPr txBox="1"/>
          <p:nvPr/>
        </p:nvSpPr>
        <p:spPr>
          <a:xfrm>
            <a:off x="11887200" y="9788834"/>
            <a:ext cx="88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딥러닝 이미지 분석 모델을 활용한 쓰레기 분리수거 앱개발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c3ca844639_2_52"/>
          <p:cNvSpPr txBox="1"/>
          <p:nvPr/>
        </p:nvSpPr>
        <p:spPr>
          <a:xfrm>
            <a:off x="989686" y="1521893"/>
            <a:ext cx="1279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8B58F"/>
                </a:solidFill>
                <a:latin typeface="Noto Sans"/>
                <a:ea typeface="Noto Sans"/>
                <a:cs typeface="Noto Sans"/>
                <a:sym typeface="Noto Sans"/>
              </a:rPr>
              <a:t>3) 검색 기능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1c3ca844639_2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325" y="2385196"/>
            <a:ext cx="3103299" cy="614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c3ca844639_2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4737" y="2395908"/>
            <a:ext cx="3103300" cy="613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c3ca844639_2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9912" y="2385198"/>
            <a:ext cx="3103300" cy="614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c3ca844639_2_52"/>
          <p:cNvSpPr/>
          <p:nvPr/>
        </p:nvSpPr>
        <p:spPr>
          <a:xfrm>
            <a:off x="6025125" y="5069454"/>
            <a:ext cx="1215300" cy="78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c3ca844639_2_52"/>
          <p:cNvSpPr/>
          <p:nvPr/>
        </p:nvSpPr>
        <p:spPr>
          <a:xfrm>
            <a:off x="11047538" y="5069441"/>
            <a:ext cx="1215300" cy="78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B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1454</Words>
  <Application>Microsoft Macintosh PowerPoint</Application>
  <PresentationFormat>사용자 지정</PresentationFormat>
  <Paragraphs>223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Noto Sans</vt:lpstr>
      <vt:lpstr>Arial</vt:lpstr>
      <vt:lpstr>Malgun Gothic</vt:lpstr>
      <vt:lpstr>Calibri</vt:lpstr>
      <vt:lpstr>Noto Sans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이상협</cp:lastModifiedBy>
  <cp:revision>1</cp:revision>
  <dcterms:created xsi:type="dcterms:W3CDTF">2022-11-15T21:35:35Z</dcterms:created>
  <dcterms:modified xsi:type="dcterms:W3CDTF">2022-12-20T19:17:05Z</dcterms:modified>
</cp:coreProperties>
</file>